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</p:sldIdLst>
  <p:sldSz cx="7556500" cy="10693400"/>
  <p:notesSz cx="7556500" cy="10693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5" userDrawn="1">
          <p15:clr>
            <a:srgbClr val="A4A3A4"/>
          </p15:clr>
        </p15:guide>
        <p15:guide id="2" pos="24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6D8"/>
    <a:srgbClr val="5CAE54"/>
    <a:srgbClr val="EBBF27"/>
    <a:srgbClr val="E7B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4325"/>
        <p:guide pos="24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4483" cy="5365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0268" y="0"/>
            <a:ext cx="3274483" cy="5365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0230" y="1336675"/>
            <a:ext cx="6416040" cy="360902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650" y="5146199"/>
            <a:ext cx="6045200" cy="421052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6874"/>
            <a:ext cx="3274483" cy="536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0268" y="10156874"/>
            <a:ext cx="3274483" cy="536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 userDrawn="1"/>
        </p:nvSpPr>
        <p:spPr>
          <a:xfrm>
            <a:off x="4023995" y="1017206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</a:t>
            </a:r>
            <a:r>
              <a:rPr lang="en-US" altLang="zh-CN" b="1">
                <a:sym typeface="+mn-ea"/>
              </a:rPr>
              <a:t>More Than Safety</a:t>
            </a:r>
            <a:endParaRPr lang="en-US"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10" cy="54000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09" cy="233045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378142" y="9944862"/>
            <a:ext cx="1739455" cy="534670"/>
          </a:xfrm>
        </p:spPr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 userDrawn="1"/>
        </p:nvSpPr>
        <p:spPr>
          <a:xfrm>
            <a:off x="0" y="0"/>
            <a:ext cx="7560945" cy="1080770"/>
          </a:xfrm>
          <a:custGeom>
            <a:avLst/>
            <a:gdLst/>
            <a:ahLst/>
            <a:cxnLst/>
            <a:rect l="l" t="t" r="r" b="b"/>
            <a:pathLst>
              <a:path w="7776209" h="1305560">
                <a:moveTo>
                  <a:pt x="7776006" y="0"/>
                </a:moveTo>
                <a:lnTo>
                  <a:pt x="0" y="0"/>
                </a:lnTo>
                <a:lnTo>
                  <a:pt x="0" y="1305013"/>
                </a:lnTo>
                <a:lnTo>
                  <a:pt x="7776006" y="1305013"/>
                </a:lnTo>
                <a:lnTo>
                  <a:pt x="7776006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p/>
        </p:txBody>
      </p:sp>
      <p:sp>
        <p:nvSpPr>
          <p:cNvPr id="19" name="bg object 19"/>
          <p:cNvSpPr/>
          <p:nvPr userDrawn="1"/>
        </p:nvSpPr>
        <p:spPr>
          <a:xfrm>
            <a:off x="725170" y="301625"/>
            <a:ext cx="1529715" cy="476885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16" name="bg object 16"/>
          <p:cNvSpPr/>
          <p:nvPr userDrawn="1"/>
        </p:nvSpPr>
        <p:spPr>
          <a:xfrm>
            <a:off x="0" y="9973945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 userDrawn="1"/>
        </p:nvSpPr>
        <p:spPr>
          <a:xfrm>
            <a:off x="725170" y="10115550"/>
            <a:ext cx="1129665" cy="363855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2626" y="1683671"/>
            <a:ext cx="615124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805" y="2904490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</a:t>
            </a:r>
            <a:r>
              <a:rPr lang="en-US" altLang="zh-CN" b="1">
                <a:sym typeface="+mn-ea"/>
              </a:rPr>
              <a:t>More Than Safety</a:t>
            </a:r>
            <a:endParaRPr lang="en-US"/>
          </a:p>
        </p:txBody>
      </p:sp>
      <p:sp>
        <p:nvSpPr>
          <p:cNvPr id="12" name="object 12"/>
          <p:cNvSpPr/>
          <p:nvPr userDrawn="1"/>
        </p:nvSpPr>
        <p:spPr>
          <a:xfrm>
            <a:off x="3596881" y="231"/>
            <a:ext cx="3959999" cy="10830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openxmlformats.org/officeDocument/2006/relationships/image" Target="../media/image11.jpeg"/><Relationship Id="rId7" Type="http://schemas.openxmlformats.org/officeDocument/2006/relationships/image" Target="../media/image10.jpe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jpe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0980" y="531495"/>
            <a:ext cx="1564640" cy="151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SAFETY</a:t>
            </a:r>
            <a:r>
              <a:rPr sz="900" b="1" spc="-4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 </a:t>
            </a:r>
            <a:r>
              <a:rPr lang="en-US" sz="900" b="1" spc="3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EYE</a:t>
            </a:r>
            <a:r>
              <a:rPr sz="900" b="1" spc="3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WEAR</a:t>
            </a:r>
            <a:endParaRPr sz="900" b="1" spc="3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lfax Thin" panose="020B0506000000020004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82625" y="2093595"/>
            <a:ext cx="6110605" cy="13550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Montura: Policarbonato (PC) de alta resistencia</a:t>
            </a:r>
            <a:endParaRPr lang="en-US" altLang="es-E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Lente: Lente de PC supertransparente (revestimiento antivaho)</a:t>
            </a:r>
            <a:endParaRPr lang="en-US" altLang="es-E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Patillas: Patillas ligeras de PC (ajuste ajustable)</a:t>
            </a:r>
            <a:endParaRPr lang="en-US" altLang="es-E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Puntas de las patas: Puntas de TPR antideslizantes y c</a:t>
            </a:r>
            <a:r>
              <a:rPr lang="en-US" alt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ó</a:t>
            </a: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modas</a:t>
            </a:r>
            <a:endParaRPr lang="en-US" altLang="es-E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Aprobado seg</a:t>
            </a:r>
            <a:r>
              <a:rPr lang="en-US" alt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ú</a:t>
            </a: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n la norma CE EN 166:2001 por el laboratorio CCQS de Europa (NB:2834)</a:t>
            </a:r>
            <a:endParaRPr lang="en-US" altLang="es-E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Aprobado seg</a:t>
            </a:r>
            <a:r>
              <a:rPr lang="en-US" alt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ú</a:t>
            </a: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n la norma ANSI/ISEA Z87.1 por el laboratorio ICS de EE. UU.</a:t>
            </a:r>
            <a:endParaRPr lang="en-US" altLang="es-E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Aprobado seg</a:t>
            </a:r>
            <a:r>
              <a:rPr lang="en-US" alt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ú</a:t>
            </a: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n la norma GB14866:2006 por el Laboratorio de Seguridad y Protecci</a:t>
            </a:r>
            <a:r>
              <a:rPr lang="en-US" alt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ó</a:t>
            </a: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n Laboral de Shangh</a:t>
            </a:r>
            <a:r>
              <a:rPr lang="en-US" alt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á</a:t>
            </a:r>
            <a:r>
              <a:rPr lang="en-US" altLang="es-E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i</a:t>
            </a:r>
            <a:endParaRPr lang="en-US" altLang="es-E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82625" y="1575435"/>
            <a:ext cx="5445125" cy="1841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indent="0" algn="l">
              <a:buFont typeface="Arial" panose="020B0604020202020204" pitchFamily="34" charset="0"/>
              <a:buNone/>
            </a:pPr>
            <a:r>
              <a:rPr lang="en-US" altLang="es-ES" sz="12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  <a:sym typeface="+mn-ea"/>
              </a:rPr>
              <a:t>Gafas de seguridad ajustables y con protecci</a:t>
            </a:r>
            <a:r>
              <a:rPr lang="en-US" altLang="en-US" sz="12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  <a:sym typeface="+mn-ea"/>
              </a:rPr>
              <a:t>ó</a:t>
            </a:r>
            <a:r>
              <a:rPr lang="en-US" altLang="es-ES" sz="12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  <a:sym typeface="+mn-ea"/>
              </a:rPr>
              <a:t>n SG009 (BoundlessGuard)</a:t>
            </a:r>
            <a:endParaRPr lang="en-US" altLang="es-ES" sz="1200" b="1" spc="-75" dirty="0">
              <a:latin typeface="微软雅黑" panose="020B0503020204020204" charset="-122"/>
              <a:ea typeface="微软雅黑" panose="020B0503020204020204" charset="-122"/>
              <a:cs typeface="Bahnschrift SemiBold" panose="020B0502040204020203" charset="0"/>
              <a:sym typeface="+mn-ea"/>
            </a:endParaRPr>
          </a:p>
        </p:txBody>
      </p:sp>
      <p:sp>
        <p:nvSpPr>
          <p:cNvPr id="24" name="object 22"/>
          <p:cNvSpPr/>
          <p:nvPr/>
        </p:nvSpPr>
        <p:spPr>
          <a:xfrm flipV="1">
            <a:off x="763270" y="1887855"/>
            <a:ext cx="2193925" cy="76200"/>
          </a:xfrm>
          <a:custGeom>
            <a:avLst/>
            <a:gdLst/>
            <a:ahLst/>
            <a:cxnLst/>
            <a:rect l="l" t="t" r="r" b="b"/>
            <a:pathLst>
              <a:path w="713105">
                <a:moveTo>
                  <a:pt x="0" y="0"/>
                </a:moveTo>
                <a:lnTo>
                  <a:pt x="712800" y="0"/>
                </a:lnTo>
              </a:path>
            </a:pathLst>
          </a:custGeom>
          <a:ln w="25400">
            <a:solidFill>
              <a:srgbClr val="F4BF38"/>
            </a:solidFill>
          </a:ln>
        </p:spPr>
        <p:txBody>
          <a:bodyPr wrap="square" lIns="0" tIns="0" rIns="0" bIns="0" rtlCol="0"/>
          <a:p/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8475" y="1746250"/>
            <a:ext cx="1728470" cy="1117600"/>
          </a:xfrm>
          <a:prstGeom prst="rect">
            <a:avLst/>
          </a:prstGeom>
        </p:spPr>
      </p:pic>
      <p:sp>
        <p:nvSpPr>
          <p:cNvPr id="27" name="object 21"/>
          <p:cNvSpPr txBox="1"/>
          <p:nvPr/>
        </p:nvSpPr>
        <p:spPr>
          <a:xfrm>
            <a:off x="3193415" y="9357360"/>
            <a:ext cx="1830705" cy="19748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p>
            <a:pPr marL="12700">
              <a:lnSpc>
                <a:spcPct val="50000"/>
              </a:lnSpc>
              <a:spcBef>
                <a:spcPts val="710"/>
              </a:spcBef>
            </a:pPr>
            <a:r>
              <a:rPr lang="en-US" altLang="es-ES" sz="14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√ Sobre gafas</a:t>
            </a:r>
            <a:endParaRPr lang="en-US" altLang="es-ES" sz="1400" b="1" spc="-2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18185" y="9261475"/>
            <a:ext cx="1342390" cy="212090"/>
          </a:xfrm>
          <a:prstGeom prst="rect">
            <a:avLst/>
          </a:prstGeom>
        </p:spPr>
        <p:txBody>
          <a:bodyPr vert="horz" wrap="square" lIns="0" tIns="90170" rIns="0" bIns="0" rtlCol="0">
            <a:noAutofit/>
          </a:bodyPr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lang="en-US" altLang="es-ES" sz="14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√ Anti-impacto</a:t>
            </a:r>
            <a:endParaRPr lang="en-US" altLang="es-ES" sz="1400" b="1" spc="-2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28" name="object 15"/>
          <p:cNvSpPr txBox="1"/>
          <p:nvPr/>
        </p:nvSpPr>
        <p:spPr>
          <a:xfrm>
            <a:off x="5713095" y="9289415"/>
            <a:ext cx="1360170" cy="26543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lang="en-US" altLang="es-ES" sz="14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√ Anti-vaho</a:t>
            </a:r>
            <a:endParaRPr lang="en-US" altLang="es-ES" sz="1400" b="1" spc="-3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pic>
        <p:nvPicPr>
          <p:cNvPr id="9" name="图片 8" descr="SG0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225" y="4446270"/>
            <a:ext cx="3410585" cy="2258695"/>
          </a:xfrm>
          <a:prstGeom prst="rect">
            <a:avLst/>
          </a:prstGeom>
        </p:spPr>
      </p:pic>
      <p:pic>
        <p:nvPicPr>
          <p:cNvPr id="8" name="图片 7" descr="Datasheet抬头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255"/>
            <a:ext cx="7556500" cy="132461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4678045" y="1881505"/>
            <a:ext cx="821055" cy="7239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020" y="3546475"/>
            <a:ext cx="5104765" cy="63627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7830" y="4401185"/>
            <a:ext cx="2968625" cy="2060575"/>
          </a:xfrm>
          <a:prstGeom prst="rect">
            <a:avLst/>
          </a:prstGeom>
        </p:spPr>
      </p:pic>
      <p:pic>
        <p:nvPicPr>
          <p:cNvPr id="13" name="图片 12" descr="4 防风沙抗冲击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10" y="7112000"/>
            <a:ext cx="2044065" cy="2044065"/>
          </a:xfrm>
          <a:prstGeom prst="rect">
            <a:avLst/>
          </a:prstGeom>
        </p:spPr>
      </p:pic>
      <p:pic>
        <p:nvPicPr>
          <p:cNvPr id="14" name="图片 13" descr="7 双套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0515" y="7101205"/>
            <a:ext cx="2055495" cy="2055495"/>
          </a:xfrm>
          <a:prstGeom prst="rect">
            <a:avLst/>
          </a:prstGeom>
        </p:spPr>
      </p:pic>
      <p:pic>
        <p:nvPicPr>
          <p:cNvPr id="15" name="图片 14" descr="6 防雾_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3345" y="7101205"/>
            <a:ext cx="2056130" cy="20561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4067175" y="7334885"/>
            <a:ext cx="3182620" cy="24714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p>
            <a:pPr marL="12700" algn="just">
              <a:lnSpc>
                <a:spcPct val="110000"/>
              </a:lnSpc>
              <a:spcBef>
                <a:spcPts val="250"/>
              </a:spcBef>
            </a:pPr>
            <a:r>
              <a:rPr lang="en-US" altLang="es-ES" sz="7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5.) General: </a:t>
            </a:r>
            <a:endParaRPr lang="en-US" altLang="es-ES" sz="7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Si bien el material utilizado en la fabricaci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ó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n de este producto es seguro, las piezas que entren en contacto con la piel del usuario podr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í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an causar reacciones al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é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rgicas en personas susceptibles. El usuario debe verificar si se produce alguna reacci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ó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n al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é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rgica y suspender el uso del producto si la observa.</a:t>
            </a:r>
            <a:endParaRPr lang="en-US" altLang="es-ES"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r>
              <a:rPr lang="en-US" altLang="es-ES" sz="7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6.) Vida </a:t>
            </a:r>
            <a:r>
              <a:rPr lang="en-US" altLang="en-US" sz="7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ú</a:t>
            </a:r>
            <a:r>
              <a:rPr lang="en-US" altLang="es-ES" sz="7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til: </a:t>
            </a:r>
            <a:endParaRPr lang="en-US" altLang="es-ES" sz="7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La vida 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ú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til m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á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xima del producto es de 2 a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ñ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os. Si alguna pieza se rompe durante el uso, deje de usarlo y c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á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mbielo por unas gafas nuevas lo antes posible para evitar riesgos para su salud.</a:t>
            </a:r>
            <a:endParaRPr lang="en-US" altLang="es-ES"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endParaRPr lang="en-US" altLang="es-ES"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r>
              <a:rPr lang="en-US" altLang="es-ES" sz="7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7.) Almacenamiento:</a:t>
            </a:r>
            <a:endParaRPr lang="en-US" altLang="es-ES" sz="7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Las gafas deben almacenarse a temperatura ambiente y lejos de solventes, vapores de solventes o cualquier material corrosivo, ya que estos pueden reducir seriamente la protecci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ó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n contra impactos que brindan las gafas.</a:t>
            </a:r>
            <a:endParaRPr lang="en-US" altLang="es-ES"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r>
              <a:rPr lang="en-US" altLang="es-ES" sz="7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8.) Limpieza: </a:t>
            </a:r>
            <a:endParaRPr lang="en-US" altLang="es-ES" sz="7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Estas gafas se pueden limpiar y desinfectar con agua tibia y jab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n. Se recomienda limpiar las lentes lo menos posible y solo con un pa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ñ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 suave y no abrasivo.</a:t>
            </a:r>
            <a:endParaRPr lang="en-US" altLang="es-ES"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10000"/>
              </a:lnSpc>
              <a:spcBef>
                <a:spcPts val="250"/>
              </a:spcBef>
            </a:pPr>
            <a:endParaRPr lang="en-US" altLang="es-ES"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28650" y="5436870"/>
            <a:ext cx="5603240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1000" b="1"/>
              <a:t>Colores disponibles: transparente, azul, oscuro, etc</a:t>
            </a:r>
            <a:r>
              <a:rPr lang="en-US" altLang="es-ES" sz="1000"/>
              <a:t>.</a:t>
            </a:r>
            <a:endParaRPr lang="en-US" altLang="es-ES" sz="10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8455" y="5976620"/>
            <a:ext cx="4370705" cy="1351915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719455" y="1304290"/>
          <a:ext cx="6126480" cy="1725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5970"/>
                <a:gridCol w="1605280"/>
                <a:gridCol w="1245235"/>
                <a:gridCol w="1229995"/>
              </a:tblGrid>
              <a:tr h="335280">
                <a:tc gridSpan="4">
                  <a:txBody>
                    <a:bodyPr/>
                    <a:p>
                      <a:pPr>
                        <a:buNone/>
                      </a:pPr>
                      <a:r>
                        <a:rPr lang="en-US" altLang="zh-CN" sz="1500">
                          <a:solidFill>
                            <a:schemeClr val="bg1"/>
                          </a:solidFill>
                        </a:rPr>
                        <a:t>√ EN ISO 16321-1:2022 Protection again low/high spead particles</a:t>
                      </a:r>
                      <a:endParaRPr lang="en-US" altLang="zh-CN" sz="15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667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 b="1"/>
                        <a:t>Punto de impacto</a:t>
                      </a:r>
                      <a:endParaRPr lang="en-US" altLang="es-ES" sz="1100" b="1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100" b="1"/>
                        <a:t>I</a:t>
                      </a:r>
                      <a:r>
                        <a:rPr lang="en-US" altLang="es-ES" sz="1100" b="1"/>
                        <a:t>Velocidad de impacto</a:t>
                      </a:r>
                      <a:endParaRPr lang="en-US" altLang="es-ES" sz="1100" b="1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 b="1"/>
                        <a:t>Defectos</a:t>
                      </a:r>
                      <a:endParaRPr lang="en-US" altLang="es-ES" sz="1100" b="1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 b="1"/>
                        <a:t>Resultado</a:t>
                      </a:r>
                      <a:endParaRPr lang="en-US" altLang="es-ES" sz="1100" b="1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>
                          <a:sym typeface="+mn-ea"/>
                        </a:rPr>
                        <a:t>Ojo izquierdo frontal</a:t>
                      </a:r>
                      <a:endParaRPr lang="en-US" altLang="es-ES" sz="1100">
                        <a:sym typeface="+mn-ea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Baja energ</a:t>
                      </a:r>
                      <a:r>
                        <a:rPr lang="en-US" altLang="en-US" sz="1100"/>
                        <a:t>í</a:t>
                      </a:r>
                      <a:r>
                        <a:rPr lang="en-US" altLang="es-ES" sz="1100"/>
                        <a:t>a (F)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No ocurri</a:t>
                      </a:r>
                      <a:r>
                        <a:rPr lang="en-US" altLang="en-US" sz="1100"/>
                        <a:t>ó</a:t>
                      </a:r>
                      <a:endParaRPr lang="en-US" altLang="en-U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Aprobar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Ojo derecho frontal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>
                          <a:sym typeface="+mn-ea"/>
                        </a:rPr>
                        <a:t>Baja energ</a:t>
                      </a:r>
                      <a:r>
                        <a:rPr lang="en-US" altLang="en-US" sz="1100">
                          <a:sym typeface="+mn-ea"/>
                        </a:rPr>
                        <a:t>í</a:t>
                      </a:r>
                      <a:r>
                        <a:rPr lang="en-US" altLang="es-ES" sz="1100">
                          <a:sym typeface="+mn-ea"/>
                        </a:rPr>
                        <a:t>a (F)</a:t>
                      </a:r>
                      <a:endParaRPr lang="en-US" altLang="es-ES" sz="1100">
                        <a:sym typeface="+mn-ea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No ocurri</a:t>
                      </a:r>
                      <a:r>
                        <a:rPr lang="en-US" altLang="en-US" sz="1100"/>
                        <a:t>ó</a:t>
                      </a:r>
                      <a:endParaRPr lang="en-US" altLang="en-U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Aprobar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Lado del ojo izquierdo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>
                          <a:sym typeface="+mn-ea"/>
                        </a:rPr>
                        <a:t>Baja energ</a:t>
                      </a:r>
                      <a:r>
                        <a:rPr lang="en-US" altLang="en-US" sz="1100">
                          <a:sym typeface="+mn-ea"/>
                        </a:rPr>
                        <a:t>í</a:t>
                      </a:r>
                      <a:r>
                        <a:rPr lang="en-US" altLang="es-ES" sz="1100">
                          <a:sym typeface="+mn-ea"/>
                        </a:rPr>
                        <a:t>a (F)</a:t>
                      </a:r>
                      <a:endParaRPr lang="en-US" altLang="es-ES" sz="1100">
                        <a:sym typeface="+mn-ea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No ocurri</a:t>
                      </a:r>
                      <a:r>
                        <a:rPr lang="en-US" altLang="en-US" sz="1100"/>
                        <a:t>ó</a:t>
                      </a:r>
                      <a:endParaRPr lang="en-US" altLang="en-U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Aprobar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607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Lado derecho del ojo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>
                          <a:sym typeface="+mn-ea"/>
                        </a:rPr>
                        <a:t>Baja energ</a:t>
                      </a:r>
                      <a:r>
                        <a:rPr lang="en-US" altLang="en-US" sz="1100">
                          <a:sym typeface="+mn-ea"/>
                        </a:rPr>
                        <a:t>í</a:t>
                      </a:r>
                      <a:r>
                        <a:rPr lang="en-US" altLang="es-ES" sz="1100">
                          <a:sym typeface="+mn-ea"/>
                        </a:rPr>
                        <a:t>a (F)</a:t>
                      </a:r>
                      <a:endParaRPr lang="en-US" altLang="es-ES" sz="1100">
                        <a:sym typeface="+mn-ea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No ocurri</a:t>
                      </a:r>
                      <a:r>
                        <a:rPr lang="en-US" altLang="en-US" sz="1100"/>
                        <a:t>ó</a:t>
                      </a:r>
                      <a:endParaRPr lang="en-US" altLang="en-U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100"/>
                        <a:t>Aprobar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/>
          <p:nvPr>
            <p:custDataLst>
              <p:tags r:id="rId3"/>
            </p:custDataLst>
          </p:nvPr>
        </p:nvGraphicFramePr>
        <p:xfrm>
          <a:off x="719455" y="3274695"/>
          <a:ext cx="6122670" cy="198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340"/>
                <a:gridCol w="1243330"/>
              </a:tblGrid>
              <a:tr h="32004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s-ES" sz="1500">
                          <a:solidFill>
                            <a:schemeClr val="bg1"/>
                          </a:solidFill>
                          <a:sym typeface="+mn-ea"/>
                        </a:rPr>
                        <a:t>Oculares Sin Filtrado</a:t>
                      </a:r>
                      <a:endParaRPr lang="en-US" altLang="es-ES" sz="1500">
                        <a:solidFill>
                          <a:schemeClr val="bg1"/>
                        </a:solidFill>
                        <a:sym typeface="+mn-ea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500"/>
                        <a:t>Resultado</a:t>
                      </a:r>
                      <a:endParaRPr lang="en-US" altLang="es-ES" sz="150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2004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s-ES" sz="1100"/>
                        <a:t>Requisito de prueba: La transmitancia luminosa debe ser superior al 74,4 %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500"/>
                        <a:t>Aprobar</a:t>
                      </a:r>
                      <a:endParaRPr lang="en-US" altLang="es-ES" sz="15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s-ES" sz="1100"/>
                        <a:t>Norma: CE EN 166:2001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417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es-ES" sz="1500" b="1">
                          <a:solidFill>
                            <a:schemeClr val="bg1"/>
                          </a:solidFill>
                        </a:rPr>
                        <a:t>√ Difusi</a:t>
                      </a:r>
                      <a:r>
                        <a:rPr lang="en-US" altLang="en-US" sz="1500" b="1">
                          <a:solidFill>
                            <a:schemeClr val="bg1"/>
                          </a:solidFill>
                        </a:rPr>
                        <a:t>ó</a:t>
                      </a:r>
                      <a:r>
                        <a:rPr lang="en-US" altLang="es-ES" sz="1500" b="1">
                          <a:solidFill>
                            <a:schemeClr val="bg1"/>
                          </a:solidFill>
                        </a:rPr>
                        <a:t>n de la luz</a:t>
                      </a:r>
                      <a:endParaRPr lang="en-US" altLang="es-ES" sz="15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es-ES" sz="1500" b="1">
                          <a:solidFill>
                            <a:schemeClr val="bg1"/>
                          </a:solidFill>
                        </a:rPr>
                        <a:t>Resultado</a:t>
                      </a:r>
                      <a:endParaRPr lang="en-US" altLang="es-ES" sz="15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60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s-ES" sz="1100"/>
                        <a:t>Requisito de prueba: El par</a:t>
                      </a:r>
                      <a:r>
                        <a:rPr lang="en-US" altLang="en-US" sz="1100"/>
                        <a:t>á</a:t>
                      </a:r>
                      <a:r>
                        <a:rPr lang="en-US" altLang="es-ES" sz="1100"/>
                        <a:t>metro de rendimiento (cd/(m</a:t>
                      </a:r>
                      <a:r>
                        <a:rPr lang="en-US" altLang="en-US" sz="1100"/>
                        <a:t>²</a:t>
                      </a:r>
                      <a:r>
                        <a:rPr lang="en-US" altLang="es-ES" sz="1100"/>
                        <a:t>.lx)) debe ser inferior a 0,75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1500"/>
                        <a:t>Aprobar</a:t>
                      </a:r>
                      <a:endParaRPr lang="en-US" altLang="es-ES" sz="15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417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s-ES" sz="1100"/>
                        <a:t>Norma: CE EN 166:2001</a:t>
                      </a:r>
                      <a:endParaRPr lang="en-US" altLang="es-ES" sz="11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object 2"/>
          <p:cNvSpPr txBox="1"/>
          <p:nvPr/>
        </p:nvSpPr>
        <p:spPr>
          <a:xfrm>
            <a:off x="224790" y="7291705"/>
            <a:ext cx="3707765" cy="2635250"/>
          </a:xfrm>
          <a:prstGeom prst="rect">
            <a:avLst/>
          </a:prstGeom>
        </p:spPr>
        <p:txBody>
          <a:bodyPr vert="horz" wrap="square" lIns="0" tIns="53340" rIns="0" bIns="0" rtlCol="0">
            <a:noAutofit/>
          </a:bodyPr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700" b="1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Instrucciones de uso: </a:t>
            </a:r>
            <a:endParaRPr lang="en-US" altLang="es-ES" sz="700" b="1" spc="-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1.) Uso recomendado: Protecci</a:t>
            </a:r>
            <a:r>
              <a:rPr lang="en-US" altLang="en-US"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ocular en lugares de trabajo como construcci</a:t>
            </a:r>
            <a:r>
              <a:rPr lang="en-US" altLang="en-US"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n, rectificado, corte de metales, pintura, talleres, laboratorios, tiro, ciclismo, etc.</a:t>
            </a:r>
            <a:endParaRPr lang="en-US" altLang="es-ES" sz="700" b="0" spc="-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endParaRPr lang="en-US" altLang="es-ES" sz="700" b="0" spc="-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2.) Est</a:t>
            </a:r>
            <a:r>
              <a:rPr lang="en-US" altLang="en-US"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á</a:t>
            </a:r>
            <a:r>
              <a:rPr lang="en-US" altLang="es-ES"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ndar y calidad: </a:t>
            </a:r>
            <a:endParaRPr lang="en-US" altLang="es-ES" sz="700" b="1" spc="-1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Las gafas de protecci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cumplen con la norma EN ISO 16321-1:2022 para la protecci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ocular individual. Estos productos est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á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clasificados como Equipos de Protecci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Individual (EPI) seg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ú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el nuevo reglamento europeo de EPI (UE) 2016/425. Tambi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é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cumplen con la norma ANSI/ISEA Z87.1 de EE. UU.</a:t>
            </a:r>
            <a:endParaRPr lang="en-US" altLang="es-ES" sz="700" b="0" spc="-1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endParaRPr lang="en-US" altLang="es-ES" sz="700" b="0" spc="-1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3.) Uso de estas gafas:</a:t>
            </a:r>
            <a:endParaRPr lang="en-US" altLang="es-ES" sz="700" b="1" spc="-1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Estas gafas ofrecen protecci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contra los riesgos que protegen. Est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á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equipadas con lentes filtrantes que protegen contra el deslumbramiento solar y brindan protecci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contra impactos de part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í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culas de alta velocidad y baja energ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í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a, y tambi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é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contra gotas de l</a:t>
            </a:r>
            <a:r>
              <a:rPr lang="en-US" alt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í</a:t>
            </a:r>
            <a:r>
              <a:rPr lang="en-US" altLang="es-E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quido.</a:t>
            </a:r>
            <a:endParaRPr lang="en-US" altLang="es-ES" sz="700" b="0" spc="-15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7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4.) Advertencia:</a:t>
            </a:r>
            <a:endParaRPr lang="en-US" altLang="es-ES" sz="7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Revise regularmente las gafas para detectar rayones, picaduras o cualquier otro da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ñ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 notable en las lentes. Los rayones, picaduras u otros da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ñ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os en las lentes pueden reducir seriamente el nivel de protecci</a:t>
            </a:r>
            <a:r>
              <a:rPr lang="en-US" altLang="en-U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ó</a:t>
            </a:r>
            <a:r>
              <a:rPr lang="en-US" altLang="es-ES"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 contra impactos que brinda el producto.</a:t>
            </a:r>
            <a:endParaRPr lang="en-US" altLang="es-ES"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pic>
        <p:nvPicPr>
          <p:cNvPr id="9" name="图片 8" descr="SG0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5976620"/>
            <a:ext cx="1924685" cy="12750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20ffc9f2-ad77-4330-8c02-c159d95dc9a2}"/>
  <p:tag name="TABLE_ENDDRAG_ORIGIN_RECT" val="482*133"/>
  <p:tag name="TABLE_ENDDRAG_RECT" val="56*102*482*133"/>
</p:tagLst>
</file>

<file path=ppt/tags/tag2.xml><?xml version="1.0" encoding="utf-8"?>
<p:tagLst xmlns:p="http://schemas.openxmlformats.org/presentationml/2006/main">
  <p:tag name="KSO_WM_UNIT_TABLE_BEAUTIFY" val="smartTable{4053f533-b583-4f53-8cf9-92cf70aecacf}"/>
  <p:tag name="TABLE_ENDDRAG_ORIGIN_RECT" val="482*148"/>
  <p:tag name="TABLE_ENDDRAG_RECT" val="56*257*482*14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3430</Words>
  <Application>WPS 演示</Application>
  <PresentationFormat>On-screen Show (4:3)</PresentationFormat>
  <Paragraphs>110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5" baseType="lpstr">
      <vt:lpstr>Arial</vt:lpstr>
      <vt:lpstr>宋体</vt:lpstr>
      <vt:lpstr>Wingdings</vt:lpstr>
      <vt:lpstr>Bahnschrift Light SemiCondensed</vt:lpstr>
      <vt:lpstr>Bahnschrift SemiBold</vt:lpstr>
      <vt:lpstr>微软雅黑</vt:lpstr>
      <vt:lpstr>Colfax Thin</vt:lpstr>
      <vt:lpstr>Yu Gothic UI</vt:lpstr>
      <vt:lpstr>Wingdings</vt:lpstr>
      <vt:lpstr>Bahnschrift Light</vt:lpstr>
      <vt:lpstr>Calibri</vt:lpstr>
      <vt:lpstr>Arial Unicode MS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M-8027	 S3 S R C</dc:title>
  <dc:creator/>
  <cp:lastModifiedBy>旗木</cp:lastModifiedBy>
  <cp:revision>61</cp:revision>
  <dcterms:created xsi:type="dcterms:W3CDTF">2021-11-05T03:46:00Z</dcterms:created>
  <dcterms:modified xsi:type="dcterms:W3CDTF">2025-06-21T03:08:08Z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2021-11-15T00:00:00Z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2021-11-15T00:00:00Z</vt:filetime>
  </property>
  <property fmtid="{D5CDD505-2E9C-101B-9397-08002B2CF9AE}" pid="5" name="ICV">
    <vt:lpwstr>FE71C256EE884ADEAAB6ED38F7A911CD_13</vt:lpwstr>
  </property>
  <property fmtid="{D5CDD505-2E9C-101B-9397-08002B2CF9AE}" pid="6" name="KSOProductBuildVer">
    <vt:lpwstr>2052-12.1.0.21171</vt:lpwstr>
  </property>
</Properties>
</file>